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11f74207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11f74207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11f74207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11f74207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11f7420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11f7420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1f7420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1f7420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303a864c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303a864c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1f74207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1f7420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303a864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303a864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f62c6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5f62c6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5f62c62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5f62c62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11f7420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11f7420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11f7ce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11f7ce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11f7420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11f7420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11f7420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11f7420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11f7420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11f7420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11f74207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11f74207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df9a51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df9a51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1f74207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1f7420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5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3.pn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31550" y="32502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 &amp; Consolidation Status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31550" y="3499650"/>
            <a:ext cx="7869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Hardware, Maintenance, &amp; Operation Session, 6 October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2021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888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Dawit Belayneh and Katie Hughes on behalf of the Maintenance Team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Old 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2"/>
          <p:cNvCxnSpPr/>
          <p:nvPr/>
        </p:nvCxnSpPr>
        <p:spPr>
          <a:xfrm flipH="1" rot="10800000">
            <a:off x="2427100" y="1828850"/>
            <a:ext cx="1410900" cy="18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2"/>
          <p:cNvCxnSpPr/>
          <p:nvPr/>
        </p:nvCxnSpPr>
        <p:spPr>
          <a:xfrm flipH="1" rot="10800000">
            <a:off x="2212625" y="1829000"/>
            <a:ext cx="496500" cy="183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2"/>
          <p:cNvSpPr txBox="1"/>
          <p:nvPr/>
        </p:nvSpPr>
        <p:spPr>
          <a:xfrm>
            <a:off x="5791200" y="4436525"/>
            <a:ext cx="295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pre-existing hoses here to fit into the other side of the valves</a:t>
            </a:r>
            <a:endParaRPr/>
          </a:p>
        </p:txBody>
      </p:sp>
      <p:cxnSp>
        <p:nvCxnSpPr>
          <p:cNvPr id="164" name="Google Shape;164;p22"/>
          <p:cNvCxnSpPr/>
          <p:nvPr/>
        </p:nvCxnSpPr>
        <p:spPr>
          <a:xfrm rot="10800000">
            <a:off x="4730100" y="2799725"/>
            <a:ext cx="1061100" cy="163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/>
          <p:nvPr/>
        </p:nvCxnSpPr>
        <p:spPr>
          <a:xfrm rot="10800000">
            <a:off x="4679175" y="3180500"/>
            <a:ext cx="1044300" cy="140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 txBox="1"/>
          <p:nvPr/>
        </p:nvSpPr>
        <p:spPr>
          <a:xfrm>
            <a:off x="1529650" y="3922900"/>
            <a:ext cx="2957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Disconnect hose from inside drawer, cut+insert new longer hoses so that they reach the valves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Old 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248350" y="4154300"/>
            <a:ext cx="510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time intensive, we have to open drawers and also add male/female connectors on the new hoses we cut (something we did not have a lot of).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4"/>
          <p:cNvCxnSpPr/>
          <p:nvPr/>
        </p:nvCxnSpPr>
        <p:spPr>
          <a:xfrm>
            <a:off x="6276625" y="1783650"/>
            <a:ext cx="79200" cy="90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4"/>
          <p:cNvCxnSpPr/>
          <p:nvPr/>
        </p:nvCxnSpPr>
        <p:spPr>
          <a:xfrm>
            <a:off x="6062125" y="1817500"/>
            <a:ext cx="203400" cy="136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4"/>
          <p:cNvSpPr txBox="1"/>
          <p:nvPr/>
        </p:nvSpPr>
        <p:spPr>
          <a:xfrm>
            <a:off x="5328500" y="986200"/>
            <a:ext cx="34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Disconnect hoses here -- don’t touch the hoses inside the drawer. Cut new hoses and fit their end to the in/out pipes.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12900" y="4143025"/>
            <a:ext cx="535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much quicker method as we don’t have to open the drawers. However, sometimes it can be awkward to reach the in/out pipes as often they are far away from the scaffolding.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00" y="821988"/>
            <a:ext cx="3241123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327" y="821975"/>
            <a:ext cx="3241123" cy="4321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6"/>
          <p:cNvCxnSpPr/>
          <p:nvPr/>
        </p:nvCxnSpPr>
        <p:spPr>
          <a:xfrm>
            <a:off x="3983275" y="3784825"/>
            <a:ext cx="95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6"/>
          <p:cNvSpPr txBox="1"/>
          <p:nvPr/>
        </p:nvSpPr>
        <p:spPr>
          <a:xfrm>
            <a:off x="3858925" y="2823625"/>
            <a:ext cx="12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clear hoses on “out” line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111225" y="971275"/>
            <a:ext cx="51591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Mounted and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pneumatic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pipes connected on all LBA and LBC modules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Commissioning of valves started yesterday. Loop 16 of LBC partition is done.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Mounted and connected valves on 59/64 of the modules on EBC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EBC 04, 08, 14, 16, and 25 were difficult to mount on and were skipped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Later: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Begin work on EBA (Nov. 8)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Continue building/testing valves so there is enough to complete EBA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Connect air hoses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Status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50" y="1589900"/>
            <a:ext cx="3604548" cy="270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Problem: no data from PMT25-48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Opened Oct. 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5V Digitizer wire was found unsoldered for digitizer 4 and was replaced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Drawer was closed and tested with MobiDICK, working good now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LBC 63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4">
            <a:alphaModFix/>
          </a:blip>
          <a:srcRect b="0" l="12793" r="0" t="20489"/>
          <a:stretch/>
        </p:blipFill>
        <p:spPr>
          <a:xfrm>
            <a:off x="5007696" y="822001"/>
            <a:ext cx="3555052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5">
            <a:alphaModFix/>
          </a:blip>
          <a:srcRect b="14163" l="0" r="0" t="40699"/>
          <a:stretch/>
        </p:blipFill>
        <p:spPr>
          <a:xfrm>
            <a:off x="978225" y="3363300"/>
            <a:ext cx="2897325" cy="17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11225" y="818875"/>
            <a:ext cx="88014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LBC 55 (Sept. 23)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Drawer opened to fix the problem with internal odd PMTs (no HV). Internal HV-opto card was replaced.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LBA 21 (July 7)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Opened to fix the Stuckbit problem with ch. 32 (PMT31) on digitizer3. Digitizer replaced.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EBA 54 (July 7):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The drawer was opened from both sides to fix the problem with PMT7 (bad for all calibrations). Digitizer7 was replaced.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EBA 51 (June 29)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Opened to fix the problem with the first PMT (LG signal low). 3in1 card was replaced and problem was fixed.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LBC 06 (April 26)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Opened because power consumption for 5Dig is very low. One wire was not well inserted, fixed.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LBC 10 (March 10)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Opened, on PMT48 the HV noise killer was found damaged. Replaced and fixed.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 u="sng">
                <a:latin typeface="Roboto"/>
                <a:ea typeface="Roboto"/>
                <a:cs typeface="Roboto"/>
                <a:sym typeface="Roboto"/>
              </a:rPr>
              <a:t>EBC 52 (Feb. 26)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: Drawer opened to fix problem with HV instability. Internal HV bus-board and Digitizer2 were replaced.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Maintenance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1700" y="971275"/>
            <a:ext cx="4328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Motivation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Installation Procedure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Current progress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Maintenance work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11111" l="0" r="0" t="0"/>
          <a:stretch/>
        </p:blipFill>
        <p:spPr>
          <a:xfrm>
            <a:off x="4922582" y="822000"/>
            <a:ext cx="3646369" cy="4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11225" y="971275"/>
            <a:ext cx="4090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Currently, a single cooling loop passes through 8-12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 loops per partition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leak in one drawer can provoke ineffective cooling for all other drawers in the loop. To fix it, all drawers in the loop must be shut down.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Valves will now isolate leaks to a single drawer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875" y="1118463"/>
            <a:ext cx="380983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46683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80704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696875" y="9884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Loop Distribution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 and test valves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 drawers and appropriate cooling loop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 brackets with valves on accessible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Stop cooling loops, connect hoses to valves, restart loops and check for leaks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Installation 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25" y="1249113"/>
            <a:ext cx="4267275" cy="31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11225" y="971275"/>
            <a:ext cx="4669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non-magnetic and radiation-resistant screws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Insert valve nozzles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 valves sit for &gt;24 hours so that seal adhesive has time to dry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Test seal quality under pressure. If valves pass, they are ready to be installed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have made ~125 and 0 have failed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and Testing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925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2847375" y="1769950"/>
            <a:ext cx="3067419" cy="1447800"/>
          </a:xfrm>
          <a:custGeom>
            <a:rect b="b" l="l" r="r" t="t"/>
            <a:pathLst>
              <a:path extrusionOk="0" h="57912" w="115284">
                <a:moveTo>
                  <a:pt x="0" y="502"/>
                </a:moveTo>
                <a:cubicBezTo>
                  <a:pt x="4398" y="502"/>
                  <a:pt x="16513" y="502"/>
                  <a:pt x="26390" y="502"/>
                </a:cubicBezTo>
                <a:cubicBezTo>
                  <a:pt x="36267" y="502"/>
                  <a:pt x="50928" y="-501"/>
                  <a:pt x="59262" y="502"/>
                </a:cubicBezTo>
                <a:cubicBezTo>
                  <a:pt x="67596" y="1505"/>
                  <a:pt x="71377" y="3126"/>
                  <a:pt x="76393" y="6521"/>
                </a:cubicBezTo>
                <a:cubicBezTo>
                  <a:pt x="81409" y="9916"/>
                  <a:pt x="85807" y="15549"/>
                  <a:pt x="89356" y="20873"/>
                </a:cubicBezTo>
                <a:cubicBezTo>
                  <a:pt x="92906" y="26197"/>
                  <a:pt x="93369" y="32294"/>
                  <a:pt x="97690" y="38467"/>
                </a:cubicBezTo>
                <a:cubicBezTo>
                  <a:pt x="102011" y="44640"/>
                  <a:pt x="112352" y="54671"/>
                  <a:pt x="115284" y="5791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Have a variety of different shapes of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plates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Orientation is critical!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 must be able to reach valve nozzles without bending too much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 nozzles must not be too close to walls/other wires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 plates should be secured with two bolts, but sometimes that is not possible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Mounting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45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045"/>
            <a:ext cx="3241101" cy="432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Difficulties with Mounting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875" y="822000"/>
            <a:ext cx="3241123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7138" y="821979"/>
            <a:ext cx="3241123" cy="4321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451700" y="963050"/>
            <a:ext cx="1896900" cy="5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Cesium box blocks most of the space for mounting</a:t>
            </a:r>
            <a:endParaRPr sz="1100"/>
          </a:p>
        </p:txBody>
      </p:sp>
      <p:sp>
        <p:nvSpPr>
          <p:cNvPr id="138" name="Google Shape;138;p20"/>
          <p:cNvSpPr/>
          <p:nvPr/>
        </p:nvSpPr>
        <p:spPr>
          <a:xfrm>
            <a:off x="3241125" y="4371025"/>
            <a:ext cx="1446000" cy="4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Beam blocks valves from fitting underneath</a:t>
            </a:r>
            <a:endParaRPr sz="1100"/>
          </a:p>
        </p:txBody>
      </p:sp>
      <p:sp>
        <p:nvSpPr>
          <p:cNvPr id="139" name="Google Shape;139;p20"/>
          <p:cNvSpPr/>
          <p:nvPr/>
        </p:nvSpPr>
        <p:spPr>
          <a:xfrm>
            <a:off x="6919100" y="912850"/>
            <a:ext cx="1764600" cy="4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space on top due to wires, can’t access the sides either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 Hose Connection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6590650" y="2394750"/>
            <a:ext cx="71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Pipes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